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037"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p:restoredLeft sz="15609" autoAdjust="0"/>
    <p:restoredTop sz="94687" autoAdjust="0"/>
  </p:normalViewPr>
  <p:slideViewPr>
    <p:cSldViewPr snapToGrid="0" snapToObjects="1">
      <p:cViewPr varScale="1">
        <p:scale>
          <a:sx n="87" d="100"/>
          <a:sy n="87" d="100"/>
        </p:scale>
        <p:origin x="-768" y="-112"/>
      </p:cViewPr>
      <p:guideLst>
        <p:guide orient="horz" pos="2160"/>
        <p:guide pos="2880"/>
      </p:guideLst>
    </p:cSldViewPr>
  </p:slideViewPr>
  <p:outlineViewPr>
    <p:cViewPr>
      <p:scale>
        <a:sx n="33" d="100"/>
        <a:sy n="33" d="100"/>
      </p:scale>
      <p:origin x="0" y="320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96F663E-5ED1-47B2-8DFB-BADDA486BF96}" type="datetimeFigureOut">
              <a:rPr lang="en-US" smtClean="0"/>
              <a:pPr/>
              <a:t>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441ED-22D9-48D6-AD92-DEFB122789E0}"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AD9C03C1-F784-704D-BC19-EF2817A0F616}" type="datetimeFigureOut">
              <a:rPr lang="en-US" smtClean="0"/>
              <a:pPr/>
              <a:t>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2/7/11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AD9C03C1-F784-704D-BC19-EF2817A0F616}" type="datetimeFigureOut">
              <a:rPr lang="en-US" smtClean="0"/>
              <a:pPr/>
              <a:t>2/7/11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AD9C03C1-F784-704D-BC19-EF2817A0F616}" type="datetimeFigureOut">
              <a:rPr lang="en-US" smtClean="0"/>
              <a:pPr/>
              <a:t>2/7/11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smtClean="0"/>
              <a:t>Click icon to add picture</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2/7/11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2/7/11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9D441ED-22D9-48D6-AD92-DEFB122789E0}"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a:xfrm>
            <a:off x="6580094" y="188259"/>
            <a:ext cx="2133600" cy="365125"/>
          </a:xfrm>
        </p:spPr>
        <p:txBody>
          <a:bodyPr/>
          <a:lstStyle/>
          <a:p>
            <a:fld id="{AD9C03C1-F784-704D-BC19-EF2817A0F616}" type="datetimeFigureOut">
              <a:rPr lang="en-US" smtClean="0"/>
              <a:pPr/>
              <a:t>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a:xfrm>
            <a:off x="6580094" y="188259"/>
            <a:ext cx="2133600" cy="365125"/>
          </a:xfrm>
        </p:spPr>
        <p:txBody>
          <a:bodyPr/>
          <a:lstStyle/>
          <a:p>
            <a:fld id="{AD9C03C1-F784-704D-BC19-EF2817A0F616}" type="datetimeFigureOut">
              <a:rPr lang="en-US" smtClean="0"/>
              <a:pPr/>
              <a:t>2/7/11</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44EB1C23-0DD2-AC4E-A110-0A62264D0042}" type="slidenum">
              <a:rPr lang="en-US" smtClean="0"/>
              <a:pPr/>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D9C03C1-F784-704D-BC19-EF2817A0F616}" type="datetimeFigureOut">
              <a:rPr lang="en-US" smtClean="0"/>
              <a:pPr/>
              <a:t>2/7/11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9C03C1-F784-704D-BC19-EF2817A0F616}" type="datetimeFigureOut">
              <a:rPr lang="en-US" smtClean="0"/>
              <a:pPr/>
              <a:t>2/7/11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AD9C03C1-F784-704D-BC19-EF2817A0F616}" type="datetimeFigureOut">
              <a:rPr lang="en-US" smtClean="0"/>
              <a:pPr/>
              <a:t>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AD9C03C1-F784-704D-BC19-EF2817A0F616}" type="datetimeFigureOut">
              <a:rPr lang="en-US" smtClean="0"/>
              <a:pPr/>
              <a:t>2/7/11</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44EB1C23-0DD2-AC4E-A110-0A62264D0042}" type="slidenum">
              <a:rPr lang="en-US" smtClean="0"/>
              <a:pPr/>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4038" r:id="rId1"/>
    <p:sldLayoutId id="2147484039" r:id="rId2"/>
    <p:sldLayoutId id="2147484040" r:id="rId3"/>
    <p:sldLayoutId id="2147484041" r:id="rId4"/>
    <p:sldLayoutId id="2147484042" r:id="rId5"/>
    <p:sldLayoutId id="2147484043" r:id="rId6"/>
    <p:sldLayoutId id="2147484044" r:id="rId7"/>
    <p:sldLayoutId id="2147484045" r:id="rId8"/>
    <p:sldLayoutId id="2147484046" r:id="rId9"/>
    <p:sldLayoutId id="2147484047" r:id="rId10"/>
    <p:sldLayoutId id="2147484048" r:id="rId11"/>
    <p:sldLayoutId id="2147484049" r:id="rId12"/>
    <p:sldLayoutId id="2147484050" r:id="rId13"/>
    <p:sldLayoutId id="2147484051" r:id="rId14"/>
    <p:sldLayoutId id="2147484052"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44512" y="2654328"/>
            <a:ext cx="8102574" cy="2017433"/>
          </a:xfrm>
        </p:spPr>
        <p:txBody>
          <a:bodyPr>
            <a:noAutofit/>
          </a:bodyPr>
          <a:lstStyle/>
          <a:p>
            <a:r>
              <a:rPr lang="en-US" sz="6000" dirty="0" smtClean="0"/>
              <a:t>Revising </a:t>
            </a:r>
            <a:r>
              <a:rPr lang="en-US" sz="6000" dirty="0" smtClean="0"/>
              <a:t> </a:t>
            </a:r>
            <a:br>
              <a:rPr lang="en-US" sz="6000" dirty="0" smtClean="0"/>
            </a:br>
            <a:r>
              <a:rPr lang="en-US" sz="6000" dirty="0" smtClean="0"/>
              <a:t>IB</a:t>
            </a:r>
            <a:r>
              <a:rPr lang="en-US" sz="6000" dirty="0" smtClean="0"/>
              <a:t> chemistry</a:t>
            </a:r>
            <a:endParaRPr lang="en-US" sz="6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Hopefully remember some of it</a:t>
            </a:r>
            <a:endParaRPr lang="en-US" dirty="0"/>
          </a:p>
        </p:txBody>
      </p:sp>
      <p:sp>
        <p:nvSpPr>
          <p:cNvPr id="3" name="Content Placeholder 2"/>
          <p:cNvSpPr>
            <a:spLocks noGrp="1"/>
          </p:cNvSpPr>
          <p:nvPr>
            <p:ph idx="1"/>
          </p:nvPr>
        </p:nvSpPr>
        <p:spPr>
          <a:xfrm>
            <a:off x="467145" y="2350480"/>
            <a:ext cx="8257755" cy="3915849"/>
          </a:xfrm>
        </p:spPr>
        <p:txBody>
          <a:bodyPr>
            <a:normAutofit/>
          </a:bodyPr>
          <a:lstStyle/>
          <a:p>
            <a:r>
              <a:rPr lang="en-US" dirty="0" smtClean="0"/>
              <a:t>Write down what you </a:t>
            </a:r>
            <a:r>
              <a:rPr lang="en-US" dirty="0" smtClean="0"/>
              <a:t>remember.</a:t>
            </a:r>
          </a:p>
          <a:p>
            <a:r>
              <a:rPr lang="en-US" dirty="0" smtClean="0"/>
              <a:t>Check with the statement to see if you have explained fully, if the statement shows you have not recalled enough, add more, if not..</a:t>
            </a:r>
          </a:p>
          <a:p>
            <a:r>
              <a:rPr lang="en-US" dirty="0" smtClean="0"/>
              <a:t>Check with the notes; if happy…</a:t>
            </a:r>
          </a:p>
          <a:p>
            <a:r>
              <a:rPr lang="en-US" dirty="0" smtClean="0"/>
              <a:t>Make up your own question</a:t>
            </a:r>
          </a:p>
          <a:p>
            <a:r>
              <a:rPr lang="en-US" dirty="0" smtClean="0"/>
              <a:t>If happy…</a:t>
            </a:r>
          </a:p>
          <a:p>
            <a:r>
              <a:rPr lang="en-US" dirty="0" smtClean="0"/>
              <a:t>Move onto next </a:t>
            </a:r>
            <a:r>
              <a:rPr lang="en-US" dirty="0" smtClean="0"/>
              <a:t>statement.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t>
            </a:r>
            <a:r>
              <a:rPr lang="en-US" dirty="0" smtClean="0"/>
              <a:t>echniques</a:t>
            </a:r>
            <a:endParaRPr lang="en-US" dirty="0"/>
          </a:p>
        </p:txBody>
      </p:sp>
      <p:sp>
        <p:nvSpPr>
          <p:cNvPr id="3" name="Content Placeholder 2"/>
          <p:cNvSpPr>
            <a:spLocks noGrp="1"/>
          </p:cNvSpPr>
          <p:nvPr>
            <p:ph idx="1"/>
          </p:nvPr>
        </p:nvSpPr>
        <p:spPr>
          <a:xfrm>
            <a:off x="759111" y="2595562"/>
            <a:ext cx="7965789" cy="3670767"/>
          </a:xfrm>
        </p:spPr>
        <p:txBody>
          <a:bodyPr/>
          <a:lstStyle/>
          <a:p>
            <a:r>
              <a:rPr lang="en-US" sz="2400" dirty="0" smtClean="0"/>
              <a:t>Make up your own questions, e.g. mc, whilst checking each </a:t>
            </a:r>
            <a:r>
              <a:rPr lang="en-US" sz="2400" dirty="0" smtClean="0"/>
              <a:t>statement.</a:t>
            </a:r>
          </a:p>
          <a:p>
            <a:r>
              <a:rPr lang="en-US" sz="2400" dirty="0" smtClean="0"/>
              <a:t>Make up a structured question when checking subtopic/</a:t>
            </a:r>
            <a:r>
              <a:rPr lang="en-US" sz="2400" dirty="0" smtClean="0"/>
              <a:t>topic.</a:t>
            </a:r>
          </a:p>
          <a:p>
            <a:r>
              <a:rPr lang="en-US" sz="2400" dirty="0" smtClean="0"/>
              <a:t>Draw concept map of all statements or ideas in statements linked to </a:t>
            </a:r>
            <a:r>
              <a:rPr lang="en-US" sz="2400" dirty="0" smtClean="0"/>
              <a:t>topic.</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mtClean="0"/>
              <a:t>Know what you need to know</a:t>
            </a:r>
            <a:endParaRPr lang="en-US" dirty="0"/>
          </a:p>
        </p:txBody>
      </p:sp>
      <p:sp>
        <p:nvSpPr>
          <p:cNvPr id="4" name="Content Placeholder 3"/>
          <p:cNvSpPr>
            <a:spLocks noGrp="1"/>
          </p:cNvSpPr>
          <p:nvPr>
            <p:ph idx="1"/>
          </p:nvPr>
        </p:nvSpPr>
        <p:spPr>
          <a:xfrm>
            <a:off x="457200" y="2262886"/>
            <a:ext cx="8267700" cy="4003444"/>
          </a:xfrm>
        </p:spPr>
        <p:txBody>
          <a:bodyPr/>
          <a:lstStyle/>
          <a:p>
            <a:r>
              <a:rPr lang="en-US" sz="2800" dirty="0" smtClean="0"/>
              <a:t>Starting point are the assessment statements in the IB subject guide</a:t>
            </a:r>
          </a:p>
          <a:p>
            <a:r>
              <a:rPr lang="en-US" sz="2800" dirty="0" smtClean="0"/>
              <a:t>Ensure you know the meaning of the command terms in these statements – check your subject guide</a:t>
            </a:r>
          </a:p>
          <a:p>
            <a:r>
              <a:rPr lang="en-US" sz="2800" dirty="0" smtClean="0"/>
              <a:t>Read teacher notes</a:t>
            </a:r>
          </a:p>
          <a:p>
            <a:endParaRPr lang="en-US" dirty="0"/>
          </a:p>
        </p:txBody>
      </p:sp>
      <p:pic>
        <p:nvPicPr>
          <p:cNvPr id="5" name="Picture 4"/>
          <p:cNvPicPr>
            <a:picLocks noChangeAspect="1"/>
          </p:cNvPicPr>
          <p:nvPr/>
        </p:nvPicPr>
        <p:blipFill>
          <a:blip r:embed="rId2"/>
          <a:stretch>
            <a:fillRect/>
          </a:stretch>
        </p:blipFill>
        <p:spPr>
          <a:xfrm>
            <a:off x="457200" y="4995381"/>
            <a:ext cx="8229600" cy="666052"/>
          </a:xfrm>
          <a:prstGeom prst="rect">
            <a:avLst/>
          </a:prstGeom>
        </p:spPr>
      </p:pic>
      <p:sp>
        <p:nvSpPr>
          <p:cNvPr id="6" name="TextBox 5"/>
          <p:cNvSpPr txBox="1"/>
          <p:nvPr/>
        </p:nvSpPr>
        <p:spPr>
          <a:xfrm>
            <a:off x="7976557" y="5855051"/>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394180"/>
            <a:ext cx="8913813" cy="1138742"/>
          </a:xfrm>
        </p:spPr>
        <p:txBody>
          <a:bodyPr>
            <a:normAutofit fontScale="90000"/>
          </a:bodyPr>
          <a:lstStyle/>
          <a:p>
            <a:r>
              <a:rPr lang="en-US" dirty="0" smtClean="0"/>
              <a:t>Check each assessment statement</a:t>
            </a:r>
            <a:endParaRPr lang="en-US" dirty="0"/>
          </a:p>
        </p:txBody>
      </p:sp>
      <p:sp>
        <p:nvSpPr>
          <p:cNvPr id="3" name="Content Placeholder 2"/>
          <p:cNvSpPr>
            <a:spLocks noGrp="1"/>
          </p:cNvSpPr>
          <p:nvPr>
            <p:ph idx="1"/>
          </p:nvPr>
        </p:nvSpPr>
        <p:spPr>
          <a:xfrm>
            <a:off x="457200" y="1751910"/>
            <a:ext cx="8229600" cy="4554967"/>
          </a:xfrm>
        </p:spPr>
        <p:txBody>
          <a:bodyPr>
            <a:normAutofit fontScale="92500" lnSpcReduction="10000"/>
          </a:bodyPr>
          <a:lstStyle/>
          <a:p>
            <a:r>
              <a:rPr lang="en-US" sz="2400" dirty="0" smtClean="0"/>
              <a:t>Select a manageable amount of statements within a topic or </a:t>
            </a:r>
            <a:r>
              <a:rPr lang="en-US" sz="2400" dirty="0" smtClean="0"/>
              <a:t>subtopic.</a:t>
            </a:r>
          </a:p>
          <a:p>
            <a:r>
              <a:rPr lang="en-US" sz="2400" dirty="0" smtClean="0"/>
              <a:t>Write the heading of the topic/subtopic on a piece of </a:t>
            </a:r>
            <a:r>
              <a:rPr lang="en-US" sz="2400" dirty="0" smtClean="0"/>
              <a:t>paper.</a:t>
            </a:r>
          </a:p>
          <a:p>
            <a:r>
              <a:rPr lang="en-US" sz="2400" dirty="0" smtClean="0"/>
              <a:t>From memory, check each statement whether you can ‘define’, ‘describe’, ‘calculate’ , ….  by</a:t>
            </a:r>
            <a:r>
              <a:rPr lang="en-US" sz="2400" dirty="0" smtClean="0"/>
              <a:t>:</a:t>
            </a:r>
          </a:p>
          <a:p>
            <a:pPr>
              <a:buNone/>
            </a:pPr>
            <a:endParaRPr lang="en-US" sz="1000" dirty="0" smtClean="0"/>
          </a:p>
          <a:p>
            <a:pPr lvl="1"/>
            <a:r>
              <a:rPr lang="en-US" sz="2000" dirty="0" smtClean="0"/>
              <a:t>Writing keywords, drawing, sketching, labeling, flowchart, making your own questions (own learning style</a:t>
            </a:r>
            <a:r>
              <a:rPr lang="en-US" sz="2000" dirty="0" smtClean="0"/>
              <a:t>).</a:t>
            </a:r>
          </a:p>
          <a:p>
            <a:pPr lvl="1"/>
            <a:r>
              <a:rPr lang="en-US" sz="2000" dirty="0" smtClean="0"/>
              <a:t>Once you feel you have recalled all there is to recall or do…</a:t>
            </a:r>
          </a:p>
          <a:p>
            <a:pPr lvl="1"/>
            <a:r>
              <a:rPr lang="en-US" sz="2000" dirty="0" smtClean="0"/>
              <a:t>Check with your textbook, notes,…. </a:t>
            </a:r>
            <a:r>
              <a:rPr lang="en-US" sz="2000" dirty="0"/>
              <a:t>i</a:t>
            </a:r>
            <a:r>
              <a:rPr lang="en-US" sz="2000" dirty="0" smtClean="0"/>
              <a:t>f what you have written/drawn/said is correct/detailed </a:t>
            </a:r>
            <a:r>
              <a:rPr lang="en-US" sz="2000" dirty="0" smtClean="0"/>
              <a:t>enough.</a:t>
            </a:r>
          </a:p>
          <a:p>
            <a:pPr lvl="1">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each statement</a:t>
            </a:r>
            <a:endParaRPr lang="en-US" dirty="0"/>
          </a:p>
        </p:txBody>
      </p:sp>
      <p:sp>
        <p:nvSpPr>
          <p:cNvPr id="3" name="Content Placeholder 2"/>
          <p:cNvSpPr>
            <a:spLocks noGrp="1"/>
          </p:cNvSpPr>
          <p:nvPr>
            <p:ph idx="1"/>
          </p:nvPr>
        </p:nvSpPr>
        <p:spPr>
          <a:xfrm>
            <a:off x="671521" y="2595562"/>
            <a:ext cx="8053379" cy="3670767"/>
          </a:xfrm>
        </p:spPr>
        <p:txBody>
          <a:bodyPr/>
          <a:lstStyle/>
          <a:p>
            <a:r>
              <a:rPr lang="en-US" sz="2400" dirty="0" smtClean="0"/>
              <a:t>Once you feel you have the necessary understanding and can execute the command term to the expected standard in terms of accuracy and depth, move on to next statement (key decision</a:t>
            </a:r>
            <a:r>
              <a:rPr lang="en-US" sz="2400" dirty="0" smtClean="0"/>
              <a:t>). </a:t>
            </a:r>
            <a:endParaRPr lang="en-US" sz="2400" dirty="0" smtClean="0"/>
          </a:p>
          <a:p>
            <a:r>
              <a:rPr lang="en-US" sz="2400" dirty="0" smtClean="0"/>
              <a:t>Continue until end of selected topic/</a:t>
            </a:r>
            <a:r>
              <a:rPr lang="en-US" sz="2400" dirty="0" smtClean="0"/>
              <a:t>subtopic.</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all statements</a:t>
            </a:r>
            <a:endParaRPr lang="en-US" dirty="0"/>
          </a:p>
        </p:txBody>
      </p:sp>
      <p:sp>
        <p:nvSpPr>
          <p:cNvPr id="3" name="Content Placeholder 2"/>
          <p:cNvSpPr>
            <a:spLocks noGrp="1"/>
          </p:cNvSpPr>
          <p:nvPr>
            <p:ph idx="1"/>
          </p:nvPr>
        </p:nvSpPr>
        <p:spPr>
          <a:xfrm>
            <a:off x="598530" y="2595562"/>
            <a:ext cx="8126370" cy="3670767"/>
          </a:xfrm>
        </p:spPr>
        <p:txBody>
          <a:bodyPr>
            <a:normAutofit/>
          </a:bodyPr>
          <a:lstStyle/>
          <a:p>
            <a:r>
              <a:rPr lang="en-US" sz="2400" dirty="0" smtClean="0"/>
              <a:t>Place all what you have written out of sight and rewrite/redraw/</a:t>
            </a:r>
            <a:r>
              <a:rPr lang="en-US" sz="2400" dirty="0" err="1" smtClean="0"/>
              <a:t>relabel</a:t>
            </a:r>
            <a:r>
              <a:rPr lang="en-US" sz="2400" dirty="0" smtClean="0"/>
              <a:t>/redo </a:t>
            </a:r>
            <a:r>
              <a:rPr lang="en-US" sz="2400" dirty="0" smtClean="0"/>
              <a:t>exercise.</a:t>
            </a:r>
          </a:p>
          <a:p>
            <a:r>
              <a:rPr lang="en-US" sz="2400" dirty="0" smtClean="0"/>
              <a:t>Whilst doing this link all ideas/skills to the heading of the topic </a:t>
            </a:r>
            <a:r>
              <a:rPr lang="en-US" sz="2400" dirty="0" smtClean="0"/>
              <a:t>subtopic.</a:t>
            </a:r>
          </a:p>
          <a:p>
            <a:r>
              <a:rPr lang="en-US" sz="2400" dirty="0" smtClean="0"/>
              <a:t>When you finished check with assessment statements for completeness of recall and with notes/textbook for accuracy and </a:t>
            </a:r>
            <a:r>
              <a:rPr lang="en-US" sz="2400" dirty="0" smtClean="0"/>
              <a:t>detail. </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all statements and make links</a:t>
            </a:r>
            <a:endParaRPr lang="en-US" dirty="0"/>
          </a:p>
        </p:txBody>
      </p:sp>
      <p:sp>
        <p:nvSpPr>
          <p:cNvPr id="3" name="Content Placeholder 2"/>
          <p:cNvSpPr>
            <a:spLocks noGrp="1"/>
          </p:cNvSpPr>
          <p:nvPr>
            <p:ph idx="1"/>
          </p:nvPr>
        </p:nvSpPr>
        <p:spPr>
          <a:xfrm>
            <a:off x="729914" y="2595562"/>
            <a:ext cx="7994986" cy="3670767"/>
          </a:xfrm>
        </p:spPr>
        <p:txBody>
          <a:bodyPr>
            <a:normAutofit/>
          </a:bodyPr>
          <a:lstStyle/>
          <a:p>
            <a:r>
              <a:rPr lang="en-US" sz="2800" dirty="0" smtClean="0"/>
              <a:t>Do revision questions, ideally IB </a:t>
            </a:r>
            <a:r>
              <a:rPr lang="en-US" sz="2800" dirty="0" smtClean="0"/>
              <a:t>questions.</a:t>
            </a:r>
          </a:p>
          <a:p>
            <a:r>
              <a:rPr lang="en-US" sz="2800" dirty="0" smtClean="0"/>
              <a:t>In your mind link each question with the assessment statement it is supposed to </a:t>
            </a:r>
            <a:r>
              <a:rPr lang="en-US" sz="2800" dirty="0" smtClean="0"/>
              <a:t>assess.</a:t>
            </a:r>
          </a:p>
          <a:p>
            <a:r>
              <a:rPr lang="en-US" sz="2800" dirty="0" smtClean="0"/>
              <a:t>Once you finished the test, check your answers with the mark </a:t>
            </a:r>
            <a:r>
              <a:rPr lang="en-US" sz="2800" dirty="0" smtClean="0"/>
              <a:t>scheme.</a:t>
            </a:r>
            <a:endParaRPr lang="en-US" sz="2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
            </a:r>
            <a:r>
              <a:rPr lang="en-US" dirty="0" smtClean="0"/>
              <a:t>eflection</a:t>
            </a:r>
            <a:endParaRPr lang="en-US" dirty="0"/>
          </a:p>
        </p:txBody>
      </p:sp>
      <p:sp>
        <p:nvSpPr>
          <p:cNvPr id="3" name="Content Placeholder 2"/>
          <p:cNvSpPr>
            <a:spLocks noGrp="1"/>
          </p:cNvSpPr>
          <p:nvPr>
            <p:ph idx="1"/>
          </p:nvPr>
        </p:nvSpPr>
        <p:spPr>
          <a:xfrm>
            <a:off x="423350" y="2595562"/>
            <a:ext cx="8301550" cy="3670767"/>
          </a:xfrm>
        </p:spPr>
        <p:txBody>
          <a:bodyPr/>
          <a:lstStyle/>
          <a:p>
            <a:r>
              <a:rPr lang="en-US" sz="2800" dirty="0" smtClean="0"/>
              <a:t>Identify statements which need revisiting</a:t>
            </a:r>
          </a:p>
          <a:p>
            <a:r>
              <a:rPr lang="en-US" sz="2800" dirty="0" smtClean="0"/>
              <a:t>Internalize ideas/skills in a different manner</a:t>
            </a:r>
          </a:p>
          <a:p>
            <a:pPr>
              <a:buNone/>
            </a:pPr>
            <a:r>
              <a:rPr lang="en-US" sz="2800" dirty="0" smtClean="0"/>
              <a:t>    e.g. table/diagram/memory aid</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say you have forgotten</a:t>
            </a:r>
            <a:endParaRPr lang="en-US" dirty="0"/>
          </a:p>
        </p:txBody>
      </p:sp>
      <p:sp>
        <p:nvSpPr>
          <p:cNvPr id="3" name="Content Placeholder 2"/>
          <p:cNvSpPr>
            <a:spLocks noGrp="1"/>
          </p:cNvSpPr>
          <p:nvPr>
            <p:ph idx="1"/>
          </p:nvPr>
        </p:nvSpPr>
        <p:spPr/>
        <p:txBody>
          <a:bodyPr>
            <a:normAutofit/>
          </a:bodyPr>
          <a:lstStyle/>
          <a:p>
            <a:r>
              <a:rPr lang="en-US" dirty="0" smtClean="0"/>
              <a:t>Read statement</a:t>
            </a:r>
          </a:p>
          <a:p>
            <a:pPr>
              <a:buNone/>
            </a:pPr>
            <a:r>
              <a:rPr lang="en-US" dirty="0" smtClean="0"/>
              <a:t>“ </a:t>
            </a:r>
            <a:r>
              <a:rPr lang="en-US" dirty="0" smtClean="0">
                <a:solidFill>
                  <a:srgbClr val="000090"/>
                </a:solidFill>
              </a:rPr>
              <a:t>Explain </a:t>
            </a:r>
            <a:r>
              <a:rPr lang="en-US" dirty="0">
                <a:solidFill>
                  <a:srgbClr val="000090"/>
                </a:solidFill>
              </a:rPr>
              <a:t>how slow and fast twitch </a:t>
            </a:r>
            <a:r>
              <a:rPr lang="en-US" dirty="0" err="1">
                <a:solidFill>
                  <a:srgbClr val="000090"/>
                </a:solidFill>
              </a:rPr>
              <a:t>fibre</a:t>
            </a:r>
            <a:r>
              <a:rPr lang="en-US" dirty="0">
                <a:solidFill>
                  <a:srgbClr val="000090"/>
                </a:solidFill>
              </a:rPr>
              <a:t> types differ in structure and </a:t>
            </a:r>
            <a:r>
              <a:rPr lang="en-US" dirty="0" smtClean="0">
                <a:solidFill>
                  <a:srgbClr val="000090"/>
                </a:solidFill>
              </a:rPr>
              <a:t>function”</a:t>
            </a:r>
          </a:p>
          <a:p>
            <a:r>
              <a:rPr lang="en-US" dirty="0" smtClean="0"/>
              <a:t>“I have no clue what they are on about!!!”</a:t>
            </a:r>
          </a:p>
          <a:p>
            <a:r>
              <a:rPr lang="en-US" dirty="0" smtClean="0"/>
              <a:t>Find and reread the notes, and process them following the above specification</a:t>
            </a:r>
          </a:p>
          <a:p>
            <a:pPr>
              <a:buNone/>
            </a:pPr>
            <a:r>
              <a:rPr lang="en-US" dirty="0" smtClean="0"/>
              <a:t>   (2 minutes)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0172"/>
            <a:ext cx="8495130" cy="5762114"/>
          </a:xfrm>
        </p:spPr>
        <p:txBody>
          <a:bodyPr>
            <a:noAutofit/>
          </a:bodyPr>
          <a:lstStyle/>
          <a:p>
            <a:pPr>
              <a:buNone/>
            </a:pPr>
            <a:r>
              <a:rPr lang="en-US" sz="2000" b="1" dirty="0"/>
              <a:t>Endurance or speed</a:t>
            </a:r>
            <a:endParaRPr lang="en-US" sz="2000" dirty="0"/>
          </a:p>
          <a:p>
            <a:r>
              <a:rPr lang="en-US" sz="2000" dirty="0"/>
              <a:t>Slow twitch muscle </a:t>
            </a:r>
            <a:r>
              <a:rPr lang="en-US" sz="2000" dirty="0" err="1"/>
              <a:t>fibres</a:t>
            </a:r>
            <a:r>
              <a:rPr lang="en-US" sz="2000" dirty="0"/>
              <a:t> are good for endurance activities like long distance </a:t>
            </a:r>
            <a:r>
              <a:rPr lang="en-US" sz="2000" dirty="0" smtClean="0"/>
              <a:t>running. They </a:t>
            </a:r>
            <a:r>
              <a:rPr lang="en-US" sz="2000" dirty="0"/>
              <a:t>work for a long time without getting tired.</a:t>
            </a:r>
            <a:r>
              <a:rPr lang="en-US" sz="2000" dirty="0" smtClean="0"/>
              <a:t> </a:t>
            </a:r>
          </a:p>
          <a:p>
            <a:r>
              <a:rPr lang="en-US" sz="2000" dirty="0" smtClean="0"/>
              <a:t>Fast </a:t>
            </a:r>
            <a:r>
              <a:rPr lang="en-US" sz="2000" dirty="0"/>
              <a:t>twitch muscles are good for rapid movements like jumping to catch a ball or </a:t>
            </a:r>
            <a:r>
              <a:rPr lang="en-US" sz="2000" dirty="0" smtClean="0"/>
              <a:t>sprinting. </a:t>
            </a:r>
            <a:r>
              <a:rPr lang="en-US" sz="2000" dirty="0"/>
              <a:t>They contract quickly, but get tired fast, as they consume lots of energy</a:t>
            </a:r>
            <a:r>
              <a:rPr lang="en-US" sz="2000" dirty="0" smtClean="0"/>
              <a:t>.</a:t>
            </a:r>
          </a:p>
          <a:p>
            <a:endParaRPr lang="en-US" sz="2000" dirty="0" smtClean="0"/>
          </a:p>
          <a:p>
            <a:pPr>
              <a:buNone/>
            </a:pPr>
            <a:r>
              <a:rPr lang="en-US" sz="2000" b="1" dirty="0"/>
              <a:t>Slow twitch and fast twitch muscle </a:t>
            </a:r>
            <a:r>
              <a:rPr lang="en-US" sz="2000" b="1" dirty="0" err="1"/>
              <a:t>fibres</a:t>
            </a:r>
            <a:r>
              <a:rPr lang="en-US" sz="2000" b="1" dirty="0"/>
              <a:t> make energy in different ways</a:t>
            </a:r>
            <a:endParaRPr lang="en-US" sz="2000" dirty="0"/>
          </a:p>
          <a:p>
            <a:r>
              <a:rPr lang="en-US" sz="2000" dirty="0"/>
              <a:t>Muscles that contain a lot of slow twitch </a:t>
            </a:r>
            <a:r>
              <a:rPr lang="en-US" sz="2000" dirty="0" err="1"/>
              <a:t>fibres</a:t>
            </a:r>
            <a:r>
              <a:rPr lang="en-US" sz="2000" dirty="0"/>
              <a:t> are red, because they contain lots of blood vessels. Slow twitch muscle </a:t>
            </a:r>
            <a:r>
              <a:rPr lang="en-US" sz="2000" dirty="0" err="1"/>
              <a:t>fibres</a:t>
            </a:r>
            <a:r>
              <a:rPr lang="en-US" sz="2000" dirty="0"/>
              <a:t> rely on a rich supply of oxygenated </a:t>
            </a:r>
            <a:r>
              <a:rPr lang="en-US" sz="2000" dirty="0" smtClean="0"/>
              <a:t>blood; they </a:t>
            </a:r>
            <a:r>
              <a:rPr lang="en-US" sz="2000" dirty="0"/>
              <a:t>use oxygen to produce energy for muscle contraction.</a:t>
            </a:r>
          </a:p>
          <a:p>
            <a:r>
              <a:rPr lang="en-US" sz="2000" dirty="0"/>
              <a:t>Fast twitch muscle </a:t>
            </a:r>
            <a:r>
              <a:rPr lang="en-US" sz="2000" dirty="0" err="1"/>
              <a:t>fibres</a:t>
            </a:r>
            <a:r>
              <a:rPr lang="en-US" sz="2000" dirty="0"/>
              <a:t> don't use oxygen to make energy, so they don't need such a rich blood supply. This is why fast twitch muscles are lighter in </a:t>
            </a:r>
            <a:r>
              <a:rPr lang="en-US" sz="2000" dirty="0" err="1"/>
              <a:t>colour</a:t>
            </a:r>
            <a:r>
              <a:rPr lang="en-US" sz="2000" dirty="0"/>
              <a:t> than muscles that contain a lot of slow twitch muscle </a:t>
            </a:r>
            <a:r>
              <a:rPr lang="en-US" sz="2000" dirty="0" err="1"/>
              <a:t>fibres</a:t>
            </a:r>
            <a:r>
              <a:rPr lang="en-US" sz="2000" dirty="0"/>
              <a:t>.</a:t>
            </a:r>
          </a:p>
          <a:p>
            <a:r>
              <a:rPr lang="en-US" sz="2000" dirty="0"/>
              <a:t>Fast twitch muscle </a:t>
            </a:r>
            <a:r>
              <a:rPr lang="en-US" sz="2000" dirty="0" err="1"/>
              <a:t>fibres</a:t>
            </a:r>
            <a:r>
              <a:rPr lang="en-US" sz="2000" dirty="0"/>
              <a:t> can produce small amounts of energy very quickly whereas slow twitch muscles can produce large amounts of energy slowly.</a:t>
            </a:r>
          </a:p>
          <a:p>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spective">
      <a:majorFont>
        <a:latin typeface="Century Gothic"/>
        <a:ea typeface=""/>
        <a:cs typeface=""/>
        <a:font script="Jpan" typeface="メイリオ"/>
      </a:majorFont>
      <a:minorFont>
        <a:latin typeface="Century Gothic"/>
        <a:ea typeface=""/>
        <a:cs typeface=""/>
        <a:font script="Jpan" typeface="メイリオ"/>
      </a:minorFont>
    </a:fontScheme>
    <a:fmtScheme name="Perspective">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Perspective.thmx</Template>
  <TotalTime>471</TotalTime>
  <Words>666</Words>
  <Application>Microsoft Macintosh PowerPoint</Application>
  <PresentationFormat>On-screen Show (4:3)</PresentationFormat>
  <Paragraphs>53</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Perspective</vt:lpstr>
      <vt:lpstr>Revising   IB chemistry</vt:lpstr>
      <vt:lpstr>Know what you need to know</vt:lpstr>
      <vt:lpstr>Check each assessment statement</vt:lpstr>
      <vt:lpstr>Check each statement</vt:lpstr>
      <vt:lpstr>Check all statements</vt:lpstr>
      <vt:lpstr>Test all statements and make links</vt:lpstr>
      <vt:lpstr>Reflection</vt:lpstr>
      <vt:lpstr>Let’s say you have forgotten</vt:lpstr>
      <vt:lpstr>Slide 9</vt:lpstr>
      <vt:lpstr>Hopefully remember some of it</vt:lpstr>
      <vt:lpstr>Techniques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Revising  IB science</dc:title>
  <dc:creator>Client Admin</dc:creator>
  <cp:lastModifiedBy>Client Admin</cp:lastModifiedBy>
  <cp:revision>14</cp:revision>
  <dcterms:created xsi:type="dcterms:W3CDTF">2011-02-07T12:34:30Z</dcterms:created>
  <dcterms:modified xsi:type="dcterms:W3CDTF">2011-02-07T12:44:56Z</dcterms:modified>
</cp:coreProperties>
</file>